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5" r:id="rId4"/>
    <p:sldId id="274" r:id="rId5"/>
    <p:sldId id="276" r:id="rId6"/>
    <p:sldId id="273" r:id="rId7"/>
    <p:sldId id="279" r:id="rId8"/>
    <p:sldId id="280" r:id="rId9"/>
    <p:sldId id="282" r:id="rId10"/>
    <p:sldId id="278" r:id="rId11"/>
    <p:sldId id="281" r:id="rId12"/>
    <p:sldId id="27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90F7288-2991-4141-80AD-9732D13DA720}" type="datetimeFigureOut">
              <a:rPr lang="fr-FR" smtClean="0"/>
              <a:t>22/05/2016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605185-3662-4D52-B3C6-4A1749A9C218}" type="slidenum">
              <a:rPr lang="fr-FR" smtClean="0"/>
              <a:t>‹N°›</a:t>
            </a:fld>
            <a:endParaRPr lang="fr-FR"/>
          </a:p>
        </p:txBody>
      </p:sp>
    </p:spTree>
    <p:extLst>
      <p:ext uri="{BB962C8B-B14F-4D97-AF65-F5344CB8AC3E}">
        <p14:creationId xmlns:p14="http://schemas.microsoft.com/office/powerpoint/2010/main" val="65267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0F7288-2991-4141-80AD-9732D13DA720}" type="datetimeFigureOut">
              <a:rPr lang="fr-FR" smtClean="0"/>
              <a:t>22/05/2016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605185-3662-4D52-B3C6-4A1749A9C218}" type="slidenum">
              <a:rPr lang="fr-FR" smtClean="0"/>
              <a:t>‹N°›</a:t>
            </a:fld>
            <a:endParaRPr lang="fr-FR"/>
          </a:p>
        </p:txBody>
      </p:sp>
    </p:spTree>
    <p:extLst>
      <p:ext uri="{BB962C8B-B14F-4D97-AF65-F5344CB8AC3E}">
        <p14:creationId xmlns:p14="http://schemas.microsoft.com/office/powerpoint/2010/main" val="255839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0F7288-2991-4141-80AD-9732D13DA720}" type="datetimeFigureOut">
              <a:rPr lang="fr-FR" smtClean="0"/>
              <a:t>22/05/2016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605185-3662-4D52-B3C6-4A1749A9C218}" type="slidenum">
              <a:rPr lang="fr-FR" smtClean="0"/>
              <a:t>‹N°›</a:t>
            </a:fld>
            <a:endParaRPr lang="fr-FR"/>
          </a:p>
        </p:txBody>
      </p:sp>
    </p:spTree>
    <p:extLst>
      <p:ext uri="{BB962C8B-B14F-4D97-AF65-F5344CB8AC3E}">
        <p14:creationId xmlns:p14="http://schemas.microsoft.com/office/powerpoint/2010/main" val="334481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0F7288-2991-4141-80AD-9732D13DA720}" type="datetimeFigureOut">
              <a:rPr lang="fr-FR" smtClean="0"/>
              <a:t>22/05/2016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605185-3662-4D52-B3C6-4A1749A9C218}" type="slidenum">
              <a:rPr lang="fr-FR" smtClean="0"/>
              <a:t>‹N°›</a:t>
            </a:fld>
            <a:endParaRPr lang="fr-FR"/>
          </a:p>
        </p:txBody>
      </p:sp>
    </p:spTree>
    <p:extLst>
      <p:ext uri="{BB962C8B-B14F-4D97-AF65-F5344CB8AC3E}">
        <p14:creationId xmlns:p14="http://schemas.microsoft.com/office/powerpoint/2010/main" val="360060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90F7288-2991-4141-80AD-9732D13DA720}" type="datetimeFigureOut">
              <a:rPr lang="fr-FR" smtClean="0"/>
              <a:t>22/05/2016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605185-3662-4D52-B3C6-4A1749A9C218}" type="slidenum">
              <a:rPr lang="fr-FR" smtClean="0"/>
              <a:t>‹N°›</a:t>
            </a:fld>
            <a:endParaRPr lang="fr-FR"/>
          </a:p>
        </p:txBody>
      </p:sp>
    </p:spTree>
    <p:extLst>
      <p:ext uri="{BB962C8B-B14F-4D97-AF65-F5344CB8AC3E}">
        <p14:creationId xmlns:p14="http://schemas.microsoft.com/office/powerpoint/2010/main" val="362078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90F7288-2991-4141-80AD-9732D13DA720}" type="datetimeFigureOut">
              <a:rPr lang="fr-FR" smtClean="0"/>
              <a:t>22/05/2016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605185-3662-4D52-B3C6-4A1749A9C218}" type="slidenum">
              <a:rPr lang="fr-FR" smtClean="0"/>
              <a:t>‹N°›</a:t>
            </a:fld>
            <a:endParaRPr lang="fr-FR"/>
          </a:p>
        </p:txBody>
      </p:sp>
    </p:spTree>
    <p:extLst>
      <p:ext uri="{BB962C8B-B14F-4D97-AF65-F5344CB8AC3E}">
        <p14:creationId xmlns:p14="http://schemas.microsoft.com/office/powerpoint/2010/main" val="218933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90F7288-2991-4141-80AD-9732D13DA720}" type="datetimeFigureOut">
              <a:rPr lang="fr-FR" smtClean="0"/>
              <a:t>22/05/2016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1605185-3662-4D52-B3C6-4A1749A9C218}" type="slidenum">
              <a:rPr lang="fr-FR" smtClean="0"/>
              <a:t>‹N°›</a:t>
            </a:fld>
            <a:endParaRPr lang="fr-FR"/>
          </a:p>
        </p:txBody>
      </p:sp>
    </p:spTree>
    <p:extLst>
      <p:ext uri="{BB962C8B-B14F-4D97-AF65-F5344CB8AC3E}">
        <p14:creationId xmlns:p14="http://schemas.microsoft.com/office/powerpoint/2010/main" val="106160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90F7288-2991-4141-80AD-9732D13DA720}" type="datetimeFigureOut">
              <a:rPr lang="fr-FR" smtClean="0"/>
              <a:t>22/05/2016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1605185-3662-4D52-B3C6-4A1749A9C218}" type="slidenum">
              <a:rPr lang="fr-FR" smtClean="0"/>
              <a:t>‹N°›</a:t>
            </a:fld>
            <a:endParaRPr lang="fr-FR"/>
          </a:p>
        </p:txBody>
      </p:sp>
    </p:spTree>
    <p:extLst>
      <p:ext uri="{BB962C8B-B14F-4D97-AF65-F5344CB8AC3E}">
        <p14:creationId xmlns:p14="http://schemas.microsoft.com/office/powerpoint/2010/main" val="131187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0F7288-2991-4141-80AD-9732D13DA720}" type="datetimeFigureOut">
              <a:rPr lang="fr-FR" smtClean="0"/>
              <a:t>22/05/2016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1605185-3662-4D52-B3C6-4A1749A9C218}" type="slidenum">
              <a:rPr lang="fr-FR" smtClean="0"/>
              <a:t>‹N°›</a:t>
            </a:fld>
            <a:endParaRPr lang="fr-FR"/>
          </a:p>
        </p:txBody>
      </p:sp>
    </p:spTree>
    <p:extLst>
      <p:ext uri="{BB962C8B-B14F-4D97-AF65-F5344CB8AC3E}">
        <p14:creationId xmlns:p14="http://schemas.microsoft.com/office/powerpoint/2010/main" val="289670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0F7288-2991-4141-80AD-9732D13DA720}" type="datetimeFigureOut">
              <a:rPr lang="fr-FR" smtClean="0"/>
              <a:t>22/05/2016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605185-3662-4D52-B3C6-4A1749A9C218}" type="slidenum">
              <a:rPr lang="fr-FR" smtClean="0"/>
              <a:t>‹N°›</a:t>
            </a:fld>
            <a:endParaRPr lang="fr-FR"/>
          </a:p>
        </p:txBody>
      </p:sp>
    </p:spTree>
    <p:extLst>
      <p:ext uri="{BB962C8B-B14F-4D97-AF65-F5344CB8AC3E}">
        <p14:creationId xmlns:p14="http://schemas.microsoft.com/office/powerpoint/2010/main" val="233983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0F7288-2991-4141-80AD-9732D13DA720}" type="datetimeFigureOut">
              <a:rPr lang="fr-FR" smtClean="0"/>
              <a:t>22/05/2016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605185-3662-4D52-B3C6-4A1749A9C218}" type="slidenum">
              <a:rPr lang="fr-FR" smtClean="0"/>
              <a:t>‹N°›</a:t>
            </a:fld>
            <a:endParaRPr lang="fr-FR"/>
          </a:p>
        </p:txBody>
      </p:sp>
    </p:spTree>
    <p:extLst>
      <p:ext uri="{BB962C8B-B14F-4D97-AF65-F5344CB8AC3E}">
        <p14:creationId xmlns:p14="http://schemas.microsoft.com/office/powerpoint/2010/main" val="38333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F7288-2991-4141-80AD-9732D13DA720}" type="datetimeFigureOut">
              <a:rPr lang="fr-FR" smtClean="0"/>
              <a:t>22/05/2016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05185-3662-4D52-B3C6-4A1749A9C218}" type="slidenum">
              <a:rPr lang="fr-FR" smtClean="0"/>
              <a:t>‹N°›</a:t>
            </a:fld>
            <a:endParaRPr lang="fr-FR"/>
          </a:p>
        </p:txBody>
      </p:sp>
    </p:spTree>
    <p:extLst>
      <p:ext uri="{BB962C8B-B14F-4D97-AF65-F5344CB8AC3E}">
        <p14:creationId xmlns:p14="http://schemas.microsoft.com/office/powerpoint/2010/main" val="3666828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3861048"/>
            <a:ext cx="7772400" cy="836712"/>
          </a:xfrm>
          <a:solidFill>
            <a:srgbClr val="92D050"/>
          </a:solidFill>
        </p:spPr>
        <p:txBody>
          <a:bodyPr>
            <a:normAutofit/>
          </a:bodyPr>
          <a:lstStyle/>
          <a:p>
            <a:r>
              <a:rPr lang="fr-FR" sz="2400" dirty="0" smtClean="0"/>
              <a:t>Les étapes de création d’une BD</a:t>
            </a:r>
            <a:endParaRPr lang="fr-FR" sz="2400" dirty="0"/>
          </a:p>
        </p:txBody>
      </p:sp>
      <p:sp>
        <p:nvSpPr>
          <p:cNvPr id="8" name="ZoneTexte 7"/>
          <p:cNvSpPr txBox="1"/>
          <p:nvPr/>
        </p:nvSpPr>
        <p:spPr>
          <a:xfrm>
            <a:off x="6228184" y="6381328"/>
            <a:ext cx="2592288" cy="261610"/>
          </a:xfrm>
          <a:prstGeom prst="rect">
            <a:avLst/>
          </a:prstGeom>
          <a:noFill/>
        </p:spPr>
        <p:txBody>
          <a:bodyPr wrap="square" rtlCol="0">
            <a:spAutoFit/>
          </a:bodyPr>
          <a:lstStyle/>
          <a:p>
            <a:pPr algn="r"/>
            <a:r>
              <a:rPr lang="fr-FR" sz="1100" dirty="0" smtClean="0">
                <a:solidFill>
                  <a:srgbClr val="92D050"/>
                </a:solidFill>
                <a:latin typeface="Papyrus" panose="03070502060502030205" pitchFamily="66" charset="0"/>
              </a:rPr>
              <a:t>Lala aime sa classe</a:t>
            </a:r>
            <a:endParaRPr lang="fr-FR" sz="1100" dirty="0">
              <a:solidFill>
                <a:srgbClr val="92D050"/>
              </a:solidFill>
              <a:latin typeface="Papyrus" panose="03070502060502030205" pitchFamily="66"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639000"/>
            <a:ext cx="3744416" cy="2804698"/>
          </a:xfrm>
          <a:prstGeom prst="rect">
            <a:avLst/>
          </a:prstGeom>
        </p:spPr>
      </p:pic>
    </p:spTree>
    <p:extLst>
      <p:ext uri="{BB962C8B-B14F-4D97-AF65-F5344CB8AC3E}">
        <p14:creationId xmlns:p14="http://schemas.microsoft.com/office/powerpoint/2010/main" val="199509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sz="3200" dirty="0" smtClean="0"/>
              <a:t>Le crayonné et les bulles</a:t>
            </a:r>
            <a:endParaRPr lang="fr-FR" sz="3200" dirty="0"/>
          </a:p>
        </p:txBody>
      </p:sp>
      <p:sp>
        <p:nvSpPr>
          <p:cNvPr id="6" name="Rectangle 5"/>
          <p:cNvSpPr/>
          <p:nvPr/>
        </p:nvSpPr>
        <p:spPr>
          <a:xfrm>
            <a:off x="3923928" y="1196752"/>
            <a:ext cx="50405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50" name="AutoShape 2"/>
          <p:cNvCxnSpPr>
            <a:cxnSpLocks noChangeShapeType="1"/>
          </p:cNvCxnSpPr>
          <p:nvPr/>
        </p:nvCxnSpPr>
        <p:spPr bwMode="auto">
          <a:xfrm>
            <a:off x="105287763" y="107161013"/>
            <a:ext cx="2838450" cy="0"/>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sz="2400" dirty="0" smtClean="0"/>
              <a:t>Les bulles</a:t>
            </a:r>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smtClean="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smtClean="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smtClean="0"/>
          </a:p>
          <a:p>
            <a:pPr>
              <a:buFont typeface="Wingdings" panose="05000000000000000000" pitchFamily="2" charset="2"/>
              <a:buChar char="Ø"/>
            </a:pPr>
            <a:r>
              <a:rPr lang="fr-FR" sz="2400" dirty="0" smtClean="0"/>
              <a:t>Les onomatopées</a:t>
            </a:r>
          </a:p>
          <a:p>
            <a:pPr marL="0" indent="0">
              <a:buNone/>
            </a:pPr>
            <a:r>
              <a:rPr lang="fr-FR" sz="2400" dirty="0"/>
              <a:t> </a:t>
            </a:r>
            <a:r>
              <a:rPr lang="fr-FR" sz="2400" dirty="0" smtClean="0"/>
              <a:t>                 </a:t>
            </a:r>
            <a:r>
              <a:rPr lang="fr-FR" sz="2400" dirty="0" smtClean="0"/>
              <a:t>(les bruits </a:t>
            </a:r>
            <a:r>
              <a:rPr lang="fr-FR" sz="2400" dirty="0" smtClean="0"/>
              <a:t>et les cris)</a:t>
            </a:r>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endParaRPr lang="fr-FR" dirty="0"/>
          </a:p>
        </p:txBody>
      </p:sp>
      <p:cxnSp>
        <p:nvCxnSpPr>
          <p:cNvPr id="5" name="Connecteur droit 4"/>
          <p:cNvCxnSpPr/>
          <p:nvPr/>
        </p:nvCxnSpPr>
        <p:spPr>
          <a:xfrm>
            <a:off x="0" y="1340768"/>
            <a:ext cx="914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464814"/>
            <a:ext cx="4896544" cy="198922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569" y="3861048"/>
            <a:ext cx="4131903" cy="2793416"/>
          </a:xfrm>
          <a:prstGeom prst="rect">
            <a:avLst/>
          </a:prstGeom>
        </p:spPr>
      </p:pic>
    </p:spTree>
    <p:extLst>
      <p:ext uri="{BB962C8B-B14F-4D97-AF65-F5344CB8AC3E}">
        <p14:creationId xmlns:p14="http://schemas.microsoft.com/office/powerpoint/2010/main" val="3786037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sz="3200" dirty="0" smtClean="0"/>
              <a:t>Le crayonné et les bulles</a:t>
            </a:r>
            <a:endParaRPr lang="fr-FR" sz="3200" dirty="0"/>
          </a:p>
        </p:txBody>
      </p:sp>
      <p:sp>
        <p:nvSpPr>
          <p:cNvPr id="6" name="Rectangle 5"/>
          <p:cNvSpPr/>
          <p:nvPr/>
        </p:nvSpPr>
        <p:spPr>
          <a:xfrm>
            <a:off x="3923928" y="1196752"/>
            <a:ext cx="50405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50" name="AutoShape 2"/>
          <p:cNvCxnSpPr>
            <a:cxnSpLocks noChangeShapeType="1"/>
          </p:cNvCxnSpPr>
          <p:nvPr/>
        </p:nvCxnSpPr>
        <p:spPr bwMode="auto">
          <a:xfrm>
            <a:off x="105287763" y="107161013"/>
            <a:ext cx="2838450" cy="0"/>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sz="2400" dirty="0" smtClean="0"/>
              <a:t>Les idéogrammes</a:t>
            </a:r>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smtClean="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smtClean="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smtClean="0"/>
          </a:p>
          <a:p>
            <a:pPr marL="0" indent="0">
              <a:buNone/>
            </a:pPr>
            <a:endParaRPr lang="fr-FR" sz="2400" dirty="0"/>
          </a:p>
          <a:p>
            <a:pPr>
              <a:buFont typeface="Wingdings" panose="05000000000000000000" pitchFamily="2" charset="2"/>
              <a:buChar char="Ø"/>
            </a:pPr>
            <a:endParaRPr lang="fr-FR" sz="2400" dirty="0"/>
          </a:p>
          <a:p>
            <a:endParaRPr lang="fr-FR" dirty="0"/>
          </a:p>
        </p:txBody>
      </p:sp>
      <p:cxnSp>
        <p:nvCxnSpPr>
          <p:cNvPr id="5" name="Connecteur droit 4"/>
          <p:cNvCxnSpPr/>
          <p:nvPr/>
        </p:nvCxnSpPr>
        <p:spPr>
          <a:xfrm>
            <a:off x="0" y="1340768"/>
            <a:ext cx="914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66" y="2420888"/>
            <a:ext cx="2927930" cy="2880320"/>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626" y="2780928"/>
            <a:ext cx="3435163" cy="3140968"/>
          </a:xfrm>
          <a:prstGeom prst="rect">
            <a:avLst/>
          </a:prstGeom>
        </p:spPr>
      </p:pic>
    </p:spTree>
    <p:extLst>
      <p:ext uri="{BB962C8B-B14F-4D97-AF65-F5344CB8AC3E}">
        <p14:creationId xmlns:p14="http://schemas.microsoft.com/office/powerpoint/2010/main" val="257813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09"/>
            <a:ext cx="8229600" cy="1143000"/>
          </a:xfrm>
        </p:spPr>
        <p:txBody>
          <a:bodyPr>
            <a:normAutofit/>
          </a:bodyPr>
          <a:lstStyle/>
          <a:p>
            <a:r>
              <a:rPr lang="fr-FR" sz="3200" dirty="0" smtClean="0"/>
              <a:t>Les finitions</a:t>
            </a:r>
            <a:endParaRPr lang="fr-FR" sz="3200" dirty="0"/>
          </a:p>
        </p:txBody>
      </p:sp>
      <p:sp>
        <p:nvSpPr>
          <p:cNvPr id="6" name="Rectangle 5"/>
          <p:cNvSpPr/>
          <p:nvPr/>
        </p:nvSpPr>
        <p:spPr>
          <a:xfrm>
            <a:off x="3923928" y="1196752"/>
            <a:ext cx="50405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50" name="AutoShape 2"/>
          <p:cNvCxnSpPr>
            <a:cxnSpLocks noChangeShapeType="1"/>
          </p:cNvCxnSpPr>
          <p:nvPr/>
        </p:nvCxnSpPr>
        <p:spPr bwMode="auto">
          <a:xfrm>
            <a:off x="105287763" y="107161013"/>
            <a:ext cx="2838450" cy="0"/>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Espace réservé du contenu 2"/>
          <p:cNvSpPr>
            <a:spLocks noGrp="1"/>
          </p:cNvSpPr>
          <p:nvPr>
            <p:ph idx="1"/>
          </p:nvPr>
        </p:nvSpPr>
        <p:spPr>
          <a:xfrm>
            <a:off x="457200" y="1600201"/>
            <a:ext cx="8229600" cy="1540768"/>
          </a:xfrm>
        </p:spPr>
        <p:txBody>
          <a:bodyPr>
            <a:normAutofit/>
          </a:bodyPr>
          <a:lstStyle/>
          <a:p>
            <a:pPr>
              <a:buFont typeface="Wingdings" panose="05000000000000000000" pitchFamily="2" charset="2"/>
              <a:buChar char="Ø"/>
            </a:pPr>
            <a:r>
              <a:rPr lang="fr-FR" sz="2400" dirty="0" smtClean="0"/>
              <a:t>Faire </a:t>
            </a:r>
            <a:r>
              <a:rPr lang="fr-FR" sz="2400" dirty="0"/>
              <a:t>l’encrage (crayon, encre noire) </a:t>
            </a:r>
          </a:p>
          <a:p>
            <a:pPr>
              <a:buFont typeface="Wingdings" panose="05000000000000000000" pitchFamily="2" charset="2"/>
              <a:buChar char="Ø"/>
            </a:pPr>
            <a:r>
              <a:rPr lang="fr-FR" sz="2400" dirty="0" smtClean="0"/>
              <a:t>Colorier </a:t>
            </a:r>
            <a:r>
              <a:rPr lang="fr-FR" sz="2400" dirty="0"/>
              <a:t>la planche. </a:t>
            </a:r>
          </a:p>
          <a:p>
            <a:pPr>
              <a:buFont typeface="Wingdings" panose="05000000000000000000" pitchFamily="2" charset="2"/>
              <a:buChar char="Ø"/>
            </a:pPr>
            <a:r>
              <a:rPr lang="fr-FR" sz="2400" dirty="0" smtClean="0"/>
              <a:t>Éditer </a:t>
            </a:r>
            <a:endParaRPr lang="fr-FR" sz="2400" dirty="0"/>
          </a:p>
          <a:p>
            <a:endParaRPr lang="fr-FR" dirty="0"/>
          </a:p>
          <a:p>
            <a:endParaRPr lang="fr-FR" dirty="0"/>
          </a:p>
        </p:txBody>
      </p:sp>
      <p:cxnSp>
        <p:nvCxnSpPr>
          <p:cNvPr id="5" name="Connecteur droit 4"/>
          <p:cNvCxnSpPr/>
          <p:nvPr/>
        </p:nvCxnSpPr>
        <p:spPr>
          <a:xfrm>
            <a:off x="0" y="1340768"/>
            <a:ext cx="914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1479533"/>
            <a:ext cx="2286000" cy="17145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429000"/>
            <a:ext cx="6948264" cy="3202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7347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638"/>
            <a:ext cx="8229600" cy="1143000"/>
          </a:xfrm>
        </p:spPr>
        <p:txBody>
          <a:bodyPr>
            <a:normAutofit/>
          </a:bodyPr>
          <a:lstStyle/>
          <a:p>
            <a:r>
              <a:rPr lang="fr-FR" sz="3200" dirty="0" smtClean="0"/>
              <a:t>Le sujet de la BD</a:t>
            </a:r>
            <a:endParaRPr lang="fr-FR" sz="3200" dirty="0"/>
          </a:p>
        </p:txBody>
      </p:sp>
      <p:sp>
        <p:nvSpPr>
          <p:cNvPr id="6" name="Rectangle 5"/>
          <p:cNvSpPr/>
          <p:nvPr/>
        </p:nvSpPr>
        <p:spPr>
          <a:xfrm>
            <a:off x="3923928" y="1196752"/>
            <a:ext cx="50405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50" name="AutoShape 2"/>
          <p:cNvCxnSpPr>
            <a:cxnSpLocks noChangeShapeType="1"/>
          </p:cNvCxnSpPr>
          <p:nvPr/>
        </p:nvCxnSpPr>
        <p:spPr bwMode="auto">
          <a:xfrm>
            <a:off x="105287763" y="107161013"/>
            <a:ext cx="2838450" cy="0"/>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Espace réservé du contenu 2"/>
          <p:cNvSpPr>
            <a:spLocks noGrp="1"/>
          </p:cNvSpPr>
          <p:nvPr>
            <p:ph idx="1"/>
          </p:nvPr>
        </p:nvSpPr>
        <p:spPr>
          <a:xfrm>
            <a:off x="457200" y="1600201"/>
            <a:ext cx="8229600" cy="1108720"/>
          </a:xfrm>
        </p:spPr>
        <p:txBody>
          <a:bodyPr>
            <a:normAutofit/>
          </a:bodyPr>
          <a:lstStyle/>
          <a:p>
            <a:pPr>
              <a:buFont typeface="Wingdings" panose="05000000000000000000" pitchFamily="2" charset="2"/>
              <a:buChar char="Ø"/>
            </a:pPr>
            <a:r>
              <a:rPr lang="fr-FR" sz="2400" dirty="0" smtClean="0"/>
              <a:t> Choisir </a:t>
            </a:r>
            <a:r>
              <a:rPr lang="fr-FR" sz="2400" dirty="0"/>
              <a:t>le </a:t>
            </a:r>
            <a:r>
              <a:rPr lang="fr-FR" sz="2400" dirty="0" smtClean="0"/>
              <a:t>thème</a:t>
            </a:r>
            <a:endParaRPr lang="fr-FR" sz="2400" dirty="0"/>
          </a:p>
          <a:p>
            <a:pPr>
              <a:buFont typeface="Wingdings" panose="05000000000000000000" pitchFamily="2" charset="2"/>
              <a:buChar char="Ø"/>
            </a:pPr>
            <a:r>
              <a:rPr lang="fr-FR" sz="2400" dirty="0" smtClean="0"/>
              <a:t>Choisir les personnages</a:t>
            </a:r>
            <a:endParaRPr lang="fr-FR" sz="2400" dirty="0"/>
          </a:p>
          <a:p>
            <a:pPr>
              <a:buFont typeface="Wingdings" panose="05000000000000000000" pitchFamily="2" charset="2"/>
              <a:buChar char="Ø"/>
            </a:pPr>
            <a:endParaRPr lang="fr-FR" dirty="0"/>
          </a:p>
          <a:p>
            <a:endParaRPr lang="fr-FR" dirty="0"/>
          </a:p>
        </p:txBody>
      </p:sp>
      <p:cxnSp>
        <p:nvCxnSpPr>
          <p:cNvPr id="5" name="Connecteur droit 4"/>
          <p:cNvCxnSpPr/>
          <p:nvPr/>
        </p:nvCxnSpPr>
        <p:spPr>
          <a:xfrm>
            <a:off x="0" y="1340768"/>
            <a:ext cx="914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4885" y="4315023"/>
            <a:ext cx="2781300" cy="164782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961" y="1559049"/>
            <a:ext cx="2447925" cy="18669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852936"/>
            <a:ext cx="2304256" cy="3456384"/>
          </a:xfrm>
          <a:prstGeom prst="rect">
            <a:avLst/>
          </a:prstGeom>
        </p:spPr>
      </p:pic>
      <p:sp>
        <p:nvSpPr>
          <p:cNvPr id="9" name="Rectangle 8"/>
          <p:cNvSpPr/>
          <p:nvPr/>
        </p:nvSpPr>
        <p:spPr>
          <a:xfrm>
            <a:off x="683568" y="5962848"/>
            <a:ext cx="3096344" cy="562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8086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09"/>
            <a:ext cx="8229600" cy="1143000"/>
          </a:xfrm>
        </p:spPr>
        <p:txBody>
          <a:bodyPr>
            <a:normAutofit/>
          </a:bodyPr>
          <a:lstStyle/>
          <a:p>
            <a:r>
              <a:rPr lang="fr-FR" sz="3200" dirty="0" smtClean="0"/>
              <a:t>Le synopsis</a:t>
            </a:r>
            <a:endParaRPr lang="fr-FR" sz="3200" dirty="0"/>
          </a:p>
        </p:txBody>
      </p:sp>
      <p:sp>
        <p:nvSpPr>
          <p:cNvPr id="6" name="Rectangle 5"/>
          <p:cNvSpPr/>
          <p:nvPr/>
        </p:nvSpPr>
        <p:spPr>
          <a:xfrm>
            <a:off x="3923928" y="1196752"/>
            <a:ext cx="50405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50" name="AutoShape 2"/>
          <p:cNvCxnSpPr>
            <a:cxnSpLocks noChangeShapeType="1"/>
          </p:cNvCxnSpPr>
          <p:nvPr/>
        </p:nvCxnSpPr>
        <p:spPr bwMode="auto">
          <a:xfrm>
            <a:off x="105287763" y="107161013"/>
            <a:ext cx="2838450" cy="0"/>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Espace réservé du contenu 2"/>
          <p:cNvSpPr>
            <a:spLocks noGrp="1"/>
          </p:cNvSpPr>
          <p:nvPr>
            <p:ph idx="1"/>
          </p:nvPr>
        </p:nvSpPr>
        <p:spPr>
          <a:xfrm>
            <a:off x="457200" y="1600201"/>
            <a:ext cx="8229600" cy="1612776"/>
          </a:xfrm>
        </p:spPr>
        <p:txBody>
          <a:bodyPr>
            <a:normAutofit fontScale="92500" lnSpcReduction="20000"/>
          </a:bodyPr>
          <a:lstStyle/>
          <a:p>
            <a:pPr>
              <a:buFont typeface="Wingdings" panose="05000000000000000000" pitchFamily="2" charset="2"/>
              <a:buChar char="Ø"/>
            </a:pPr>
            <a:r>
              <a:rPr lang="fr-FR" sz="2000" dirty="0" smtClean="0">
                <a:latin typeface="Times New Roman"/>
                <a:cs typeface="Times New Roman"/>
              </a:rPr>
              <a:t> </a:t>
            </a:r>
            <a:r>
              <a:rPr lang="fr-FR" sz="2000" b="1" dirty="0" smtClean="0"/>
              <a:t>Écrire le </a:t>
            </a:r>
            <a:r>
              <a:rPr lang="fr-FR" sz="2000" b="1" dirty="0"/>
              <a:t>synopsis </a:t>
            </a:r>
            <a:r>
              <a:rPr lang="fr-FR" sz="2000" b="1" dirty="0" smtClean="0"/>
              <a:t>: c’est le résumé </a:t>
            </a:r>
            <a:r>
              <a:rPr lang="fr-FR" sz="2000" b="1" dirty="0"/>
              <a:t>de l’histoire</a:t>
            </a:r>
            <a:r>
              <a:rPr lang="fr-FR" sz="2000" dirty="0"/>
              <a:t> </a:t>
            </a:r>
            <a:endParaRPr lang="fr-FR" sz="2000" dirty="0" smtClean="0"/>
          </a:p>
          <a:p>
            <a:pPr>
              <a:buFont typeface="Wingdings" panose="05000000000000000000" pitchFamily="2" charset="2"/>
              <a:buChar char="Ø"/>
            </a:pPr>
            <a:endParaRPr lang="fr-FR" sz="2000" dirty="0" smtClean="0"/>
          </a:p>
          <a:p>
            <a:pPr>
              <a:buFontTx/>
              <a:buChar char="-"/>
            </a:pPr>
            <a:r>
              <a:rPr lang="fr-FR" sz="2000" dirty="0" smtClean="0"/>
              <a:t>Introduction</a:t>
            </a:r>
          </a:p>
          <a:p>
            <a:pPr>
              <a:buFontTx/>
              <a:buChar char="-"/>
            </a:pPr>
            <a:r>
              <a:rPr lang="fr-FR" sz="2000" dirty="0" smtClean="0"/>
              <a:t>Développement</a:t>
            </a:r>
          </a:p>
          <a:p>
            <a:pPr>
              <a:buFontTx/>
              <a:buChar char="-"/>
            </a:pPr>
            <a:r>
              <a:rPr lang="fr-FR" sz="2000" dirty="0" smtClean="0"/>
              <a:t>dénouement</a:t>
            </a:r>
            <a:endParaRPr lang="fr-FR" sz="2000" dirty="0"/>
          </a:p>
          <a:p>
            <a:endParaRPr lang="fr-FR" dirty="0"/>
          </a:p>
          <a:p>
            <a:endParaRPr lang="fr-FR" dirty="0"/>
          </a:p>
        </p:txBody>
      </p:sp>
      <p:cxnSp>
        <p:nvCxnSpPr>
          <p:cNvPr id="5" name="Connecteur droit 4"/>
          <p:cNvCxnSpPr/>
          <p:nvPr/>
        </p:nvCxnSpPr>
        <p:spPr>
          <a:xfrm>
            <a:off x="0" y="1340768"/>
            <a:ext cx="914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Flèche droite 6"/>
          <p:cNvSpPr/>
          <p:nvPr/>
        </p:nvSpPr>
        <p:spPr>
          <a:xfrm>
            <a:off x="971600" y="3316951"/>
            <a:ext cx="2016224" cy="79208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3269230" y="3112831"/>
            <a:ext cx="5688632" cy="1200329"/>
          </a:xfrm>
          <a:prstGeom prst="rect">
            <a:avLst/>
          </a:prstGeom>
          <a:noFill/>
        </p:spPr>
        <p:txBody>
          <a:bodyPr wrap="square" rtlCol="0">
            <a:spAutoFit/>
          </a:bodyPr>
          <a:lstStyle/>
          <a:p>
            <a:pPr marL="285750" indent="-285750">
              <a:buFont typeface="Wingdings" panose="05000000000000000000" pitchFamily="2" charset="2"/>
              <a:buChar char="§"/>
            </a:pPr>
            <a:r>
              <a:rPr lang="fr-FR" dirty="0" smtClean="0"/>
              <a:t> Réaliser un micro-récit </a:t>
            </a:r>
          </a:p>
          <a:p>
            <a:r>
              <a:rPr lang="fr-FR" dirty="0" smtClean="0"/>
              <a:t>3 phrases avec connecteurs « tout d’abord », « ensuite », « enfin »</a:t>
            </a:r>
          </a:p>
          <a:p>
            <a:pPr marL="285750" indent="-285750">
              <a:buFont typeface="Wingdings" panose="05000000000000000000" pitchFamily="2" charset="2"/>
              <a:buChar char="§"/>
            </a:pPr>
            <a:r>
              <a:rPr lang="fr-FR" dirty="0" smtClean="0"/>
              <a:t>Ecrire l’enchainements des actions avec Max </a:t>
            </a:r>
            <a:r>
              <a:rPr lang="fr-FR" dirty="0" smtClean="0"/>
              <a:t>*</a:t>
            </a:r>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256" y="4869160"/>
            <a:ext cx="1663081" cy="1988840"/>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338" y="4394243"/>
            <a:ext cx="1313483" cy="2439325"/>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546" y="5400735"/>
            <a:ext cx="2196105" cy="1474710"/>
          </a:xfrm>
          <a:prstGeom prst="rect">
            <a:avLst/>
          </a:prstGeom>
        </p:spPr>
      </p:pic>
      <p:sp>
        <p:nvSpPr>
          <p:cNvPr id="12" name="ZoneTexte 11"/>
          <p:cNvSpPr txBox="1"/>
          <p:nvPr/>
        </p:nvSpPr>
        <p:spPr>
          <a:xfrm>
            <a:off x="850011" y="6571959"/>
            <a:ext cx="2411760" cy="261610"/>
          </a:xfrm>
          <a:prstGeom prst="rect">
            <a:avLst/>
          </a:prstGeom>
          <a:noFill/>
        </p:spPr>
        <p:txBody>
          <a:bodyPr wrap="square" rtlCol="0">
            <a:spAutoFit/>
          </a:bodyPr>
          <a:lstStyle/>
          <a:p>
            <a:r>
              <a:rPr lang="fr-FR" sz="1100" dirty="0" smtClean="0"/>
              <a:t>* Fiche téléchargée sur monecole.fr</a:t>
            </a:r>
            <a:endParaRPr lang="fr-FR" sz="1100" dirty="0"/>
          </a:p>
        </p:txBody>
      </p:sp>
      <p:sp>
        <p:nvSpPr>
          <p:cNvPr id="4" name="ZoneTexte 3"/>
          <p:cNvSpPr txBox="1"/>
          <p:nvPr/>
        </p:nvSpPr>
        <p:spPr>
          <a:xfrm>
            <a:off x="971600" y="3501008"/>
            <a:ext cx="1800200" cy="369332"/>
          </a:xfrm>
          <a:prstGeom prst="rect">
            <a:avLst/>
          </a:prstGeom>
          <a:noFill/>
        </p:spPr>
        <p:txBody>
          <a:bodyPr wrap="square" rtlCol="0">
            <a:spAutoFit/>
          </a:bodyPr>
          <a:lstStyle/>
          <a:p>
            <a:r>
              <a:rPr lang="fr-FR" dirty="0" smtClean="0"/>
              <a:t>S’entrainer</a:t>
            </a:r>
            <a:endParaRPr lang="fr-FR" dirty="0"/>
          </a:p>
        </p:txBody>
      </p:sp>
    </p:spTree>
    <p:extLst>
      <p:ext uri="{BB962C8B-B14F-4D97-AF65-F5344CB8AC3E}">
        <p14:creationId xmlns:p14="http://schemas.microsoft.com/office/powerpoint/2010/main" val="361407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09"/>
            <a:ext cx="8229600" cy="1143000"/>
          </a:xfrm>
        </p:spPr>
        <p:txBody>
          <a:bodyPr>
            <a:normAutofit/>
          </a:bodyPr>
          <a:lstStyle/>
          <a:p>
            <a:r>
              <a:rPr lang="fr-FR" sz="3200" dirty="0" smtClean="0"/>
              <a:t>Le scénario</a:t>
            </a:r>
            <a:endParaRPr lang="fr-FR" sz="3200" dirty="0"/>
          </a:p>
        </p:txBody>
      </p:sp>
      <p:sp>
        <p:nvSpPr>
          <p:cNvPr id="6" name="Rectangle 5"/>
          <p:cNvSpPr/>
          <p:nvPr/>
        </p:nvSpPr>
        <p:spPr>
          <a:xfrm>
            <a:off x="3923928" y="1196752"/>
            <a:ext cx="50405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50" name="AutoShape 2"/>
          <p:cNvCxnSpPr>
            <a:cxnSpLocks noChangeShapeType="1"/>
          </p:cNvCxnSpPr>
          <p:nvPr/>
        </p:nvCxnSpPr>
        <p:spPr bwMode="auto">
          <a:xfrm>
            <a:off x="105287763" y="107161013"/>
            <a:ext cx="2838450" cy="0"/>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Espace réservé du contenu 2"/>
          <p:cNvSpPr>
            <a:spLocks noGrp="1"/>
          </p:cNvSpPr>
          <p:nvPr>
            <p:ph idx="1"/>
          </p:nvPr>
        </p:nvSpPr>
        <p:spPr>
          <a:xfrm>
            <a:off x="0" y="1600201"/>
            <a:ext cx="9144000" cy="1036712"/>
          </a:xfrm>
        </p:spPr>
        <p:txBody>
          <a:bodyPr>
            <a:normAutofit/>
          </a:bodyPr>
          <a:lstStyle/>
          <a:p>
            <a:pPr>
              <a:buFont typeface="Wingdings" panose="05000000000000000000" pitchFamily="2" charset="2"/>
              <a:buChar char="Ø"/>
            </a:pPr>
            <a:r>
              <a:rPr lang="fr-FR" sz="2400" b="1" dirty="0" smtClean="0"/>
              <a:t>Écrire </a:t>
            </a:r>
            <a:r>
              <a:rPr lang="fr-FR" sz="2400" b="1" dirty="0"/>
              <a:t>le scénario </a:t>
            </a:r>
            <a:r>
              <a:rPr lang="fr-FR" sz="2400" b="1" dirty="0" smtClean="0"/>
              <a:t>: ce sont les détails </a:t>
            </a:r>
            <a:r>
              <a:rPr lang="fr-FR" sz="2400" b="1" dirty="0"/>
              <a:t>de l’histoire avec les </a:t>
            </a:r>
            <a:r>
              <a:rPr lang="fr-FR" sz="2400" b="1" dirty="0" smtClean="0"/>
              <a:t>dialogues </a:t>
            </a:r>
            <a:endParaRPr lang="fr-FR" sz="2400" b="1" dirty="0"/>
          </a:p>
          <a:p>
            <a:endParaRPr lang="fr-FR" dirty="0"/>
          </a:p>
          <a:p>
            <a:endParaRPr lang="fr-FR" dirty="0"/>
          </a:p>
        </p:txBody>
      </p:sp>
      <p:cxnSp>
        <p:nvCxnSpPr>
          <p:cNvPr id="5" name="Connecteur droit 4"/>
          <p:cNvCxnSpPr/>
          <p:nvPr/>
        </p:nvCxnSpPr>
        <p:spPr>
          <a:xfrm>
            <a:off x="0" y="1340768"/>
            <a:ext cx="914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064" y="2348880"/>
            <a:ext cx="3159464" cy="450912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 y="2564904"/>
            <a:ext cx="3546190" cy="2465710"/>
          </a:xfrm>
          <a:prstGeom prst="rect">
            <a:avLst/>
          </a:prstGeom>
          <a:ln>
            <a:solidFill>
              <a:schemeClr val="tx1"/>
            </a:solidFill>
          </a:ln>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99" y="4293096"/>
            <a:ext cx="2846149" cy="2336888"/>
          </a:xfrm>
          <a:prstGeom prst="rect">
            <a:avLst/>
          </a:prstGeom>
          <a:ln>
            <a:solidFill>
              <a:schemeClr val="tx1"/>
            </a:solidFill>
          </a:ln>
        </p:spPr>
      </p:pic>
      <p:sp>
        <p:nvSpPr>
          <p:cNvPr id="9" name="ZoneTexte 8"/>
          <p:cNvSpPr txBox="1"/>
          <p:nvPr/>
        </p:nvSpPr>
        <p:spPr>
          <a:xfrm>
            <a:off x="3923928" y="3212976"/>
            <a:ext cx="1694020" cy="646331"/>
          </a:xfrm>
          <a:prstGeom prst="rect">
            <a:avLst/>
          </a:prstGeom>
          <a:noFill/>
        </p:spPr>
        <p:txBody>
          <a:bodyPr wrap="square" rtlCol="0">
            <a:spAutoFit/>
          </a:bodyPr>
          <a:lstStyle/>
          <a:p>
            <a:pPr algn="ctr"/>
            <a:r>
              <a:rPr lang="fr-FR" dirty="0" smtClean="0">
                <a:solidFill>
                  <a:srgbClr val="92D050"/>
                </a:solidFill>
              </a:rPr>
              <a:t>Quelques exemples</a:t>
            </a:r>
            <a:endParaRPr lang="fr-FR" dirty="0">
              <a:solidFill>
                <a:srgbClr val="92D050"/>
              </a:solidFill>
            </a:endParaRPr>
          </a:p>
        </p:txBody>
      </p:sp>
    </p:spTree>
    <p:extLst>
      <p:ext uri="{BB962C8B-B14F-4D97-AF65-F5344CB8AC3E}">
        <p14:creationId xmlns:p14="http://schemas.microsoft.com/office/powerpoint/2010/main" val="453036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a:bodyPr>
          <a:lstStyle/>
          <a:p>
            <a:r>
              <a:rPr lang="fr-FR" sz="3200" dirty="0" smtClean="0"/>
              <a:t>Le story-board</a:t>
            </a:r>
            <a:endParaRPr lang="fr-FR" sz="3200" dirty="0"/>
          </a:p>
        </p:txBody>
      </p:sp>
      <p:sp>
        <p:nvSpPr>
          <p:cNvPr id="6" name="Rectangle 5"/>
          <p:cNvSpPr/>
          <p:nvPr/>
        </p:nvSpPr>
        <p:spPr>
          <a:xfrm>
            <a:off x="3923928" y="1196752"/>
            <a:ext cx="50405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50" name="AutoShape 2"/>
          <p:cNvCxnSpPr>
            <a:cxnSpLocks noChangeShapeType="1"/>
          </p:cNvCxnSpPr>
          <p:nvPr/>
        </p:nvCxnSpPr>
        <p:spPr bwMode="auto">
          <a:xfrm>
            <a:off x="105287763" y="107161013"/>
            <a:ext cx="2838450" cy="0"/>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Espace réservé du contenu 2"/>
          <p:cNvSpPr>
            <a:spLocks noGrp="1"/>
          </p:cNvSpPr>
          <p:nvPr>
            <p:ph idx="1"/>
          </p:nvPr>
        </p:nvSpPr>
        <p:spPr>
          <a:xfrm>
            <a:off x="457200" y="1600201"/>
            <a:ext cx="8229600" cy="676672"/>
          </a:xfrm>
        </p:spPr>
        <p:txBody>
          <a:bodyPr>
            <a:normAutofit/>
          </a:bodyPr>
          <a:lstStyle/>
          <a:p>
            <a:pPr>
              <a:buFont typeface="Wingdings" panose="05000000000000000000" pitchFamily="2" charset="2"/>
              <a:buChar char="Ø"/>
            </a:pPr>
            <a:r>
              <a:rPr lang="fr-FR" sz="2400" b="1" dirty="0" smtClean="0"/>
              <a:t>Faire le découpage avec la mise en place des vignettes</a:t>
            </a:r>
          </a:p>
          <a:p>
            <a:endParaRPr lang="fr-FR" dirty="0"/>
          </a:p>
        </p:txBody>
      </p:sp>
      <p:cxnSp>
        <p:nvCxnSpPr>
          <p:cNvPr id="5" name="Connecteur droit 4"/>
          <p:cNvCxnSpPr/>
          <p:nvPr/>
        </p:nvCxnSpPr>
        <p:spPr>
          <a:xfrm>
            <a:off x="0" y="1340768"/>
            <a:ext cx="914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295" y="2463838"/>
            <a:ext cx="4455023" cy="4137323"/>
          </a:xfrm>
          <a:prstGeom prst="rect">
            <a:avLst/>
          </a:prstGeom>
        </p:spPr>
      </p:pic>
    </p:spTree>
    <p:extLst>
      <p:ext uri="{BB962C8B-B14F-4D97-AF65-F5344CB8AC3E}">
        <p14:creationId xmlns:p14="http://schemas.microsoft.com/office/powerpoint/2010/main" val="1326642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2741" y="0"/>
            <a:ext cx="8229600" cy="836712"/>
          </a:xfrm>
        </p:spPr>
        <p:txBody>
          <a:bodyPr>
            <a:normAutofit/>
          </a:bodyPr>
          <a:lstStyle/>
          <a:p>
            <a:r>
              <a:rPr lang="fr-FR" sz="3200" dirty="0" smtClean="0"/>
              <a:t>Le crayonné</a:t>
            </a:r>
            <a:endParaRPr lang="fr-FR" sz="3200" dirty="0"/>
          </a:p>
        </p:txBody>
      </p:sp>
      <p:sp>
        <p:nvSpPr>
          <p:cNvPr id="6" name="Rectangle 5"/>
          <p:cNvSpPr/>
          <p:nvPr/>
        </p:nvSpPr>
        <p:spPr>
          <a:xfrm>
            <a:off x="3923928" y="1196752"/>
            <a:ext cx="50405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50" name="AutoShape 2"/>
          <p:cNvCxnSpPr>
            <a:cxnSpLocks noChangeShapeType="1"/>
          </p:cNvCxnSpPr>
          <p:nvPr/>
        </p:nvCxnSpPr>
        <p:spPr bwMode="auto">
          <a:xfrm>
            <a:off x="105287763" y="107161013"/>
            <a:ext cx="2838450" cy="0"/>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Espace réservé du contenu 2"/>
          <p:cNvSpPr>
            <a:spLocks noGrp="1"/>
          </p:cNvSpPr>
          <p:nvPr>
            <p:ph idx="1"/>
          </p:nvPr>
        </p:nvSpPr>
        <p:spPr>
          <a:xfrm>
            <a:off x="251520" y="980728"/>
            <a:ext cx="3819682" cy="5877272"/>
          </a:xfrm>
        </p:spPr>
        <p:txBody>
          <a:bodyPr>
            <a:normAutofit lnSpcReduction="10000"/>
          </a:bodyPr>
          <a:lstStyle/>
          <a:p>
            <a:pPr>
              <a:buFont typeface="Wingdings" panose="05000000000000000000" pitchFamily="2" charset="2"/>
              <a:buChar char="Ø"/>
            </a:pPr>
            <a:r>
              <a:rPr lang="fr-FR" sz="2400" b="1" dirty="0" smtClean="0"/>
              <a:t>Faire </a:t>
            </a:r>
            <a:r>
              <a:rPr lang="fr-FR" sz="2400" b="1" dirty="0"/>
              <a:t>le crayonné </a:t>
            </a:r>
            <a:r>
              <a:rPr lang="fr-FR" sz="2400" b="1" dirty="0" smtClean="0"/>
              <a:t>définitif</a:t>
            </a:r>
          </a:p>
          <a:p>
            <a:pPr>
              <a:buFont typeface="Wingdings" panose="05000000000000000000" pitchFamily="2" charset="2"/>
              <a:buChar char="Ø"/>
            </a:pPr>
            <a:endParaRPr lang="fr-FR" sz="900" b="1" dirty="0" smtClean="0"/>
          </a:p>
          <a:p>
            <a:pPr>
              <a:buFont typeface="Wingdings" panose="05000000000000000000" pitchFamily="2" charset="2"/>
              <a:buChar char="Ø"/>
            </a:pPr>
            <a:r>
              <a:rPr lang="fr-FR" sz="2400" b="1" dirty="0"/>
              <a:t>Les plans : </a:t>
            </a:r>
            <a:endParaRPr lang="fr-FR" sz="2400" b="1" dirty="0" smtClean="0"/>
          </a:p>
          <a:p>
            <a:pPr algn="just">
              <a:buFontTx/>
              <a:buChar char="-"/>
            </a:pPr>
            <a:r>
              <a:rPr lang="fr-FR" sz="1400" dirty="0" smtClean="0"/>
              <a:t>Le </a:t>
            </a:r>
            <a:r>
              <a:rPr lang="fr-FR" sz="1400" dirty="0"/>
              <a:t>plan d'ensemble : vue d’ensemble, de très loin ; prédominance du décor ; détails et personnages très réduits. </a:t>
            </a:r>
            <a:endParaRPr lang="fr-FR" sz="1400" dirty="0" smtClean="0"/>
          </a:p>
          <a:p>
            <a:pPr algn="just">
              <a:buFontTx/>
              <a:buChar char="-"/>
            </a:pPr>
            <a:r>
              <a:rPr lang="fr-FR" sz="1400" dirty="0" smtClean="0"/>
              <a:t>Le </a:t>
            </a:r>
            <a:r>
              <a:rPr lang="fr-FR" sz="1400" dirty="0"/>
              <a:t>plan général : vue d’ensemble, mais de moins loin ; décor important, mais détails plus visibles et personnages moins petits. </a:t>
            </a:r>
            <a:endParaRPr lang="fr-FR" sz="1400" dirty="0" smtClean="0"/>
          </a:p>
          <a:p>
            <a:pPr algn="just">
              <a:buFontTx/>
              <a:buChar char="-"/>
            </a:pPr>
            <a:r>
              <a:rPr lang="fr-FR" sz="1400" dirty="0" smtClean="0"/>
              <a:t>Le </a:t>
            </a:r>
            <a:r>
              <a:rPr lang="fr-FR" sz="1400" dirty="0"/>
              <a:t>plan moyen (“en pied”) : cadre les personnages en entier ; il précise l’action. </a:t>
            </a:r>
            <a:endParaRPr lang="fr-FR" sz="1400" dirty="0" smtClean="0"/>
          </a:p>
          <a:p>
            <a:pPr algn="just">
              <a:buFontTx/>
              <a:buChar char="-"/>
            </a:pPr>
            <a:r>
              <a:rPr lang="fr-FR" sz="1400" dirty="0" smtClean="0"/>
              <a:t>Le </a:t>
            </a:r>
            <a:r>
              <a:rPr lang="fr-FR" sz="1400" dirty="0"/>
              <a:t>plan américain : décor secondaire ; prédominance des personnages, coupés à mi-cuisse ; il concentre l’attention sur les gestes. </a:t>
            </a:r>
            <a:endParaRPr lang="fr-FR" sz="1400" dirty="0" smtClean="0"/>
          </a:p>
          <a:p>
            <a:pPr algn="just">
              <a:buFontTx/>
              <a:buChar char="-"/>
            </a:pPr>
            <a:r>
              <a:rPr lang="fr-FR" sz="1400" dirty="0" smtClean="0"/>
              <a:t>Le </a:t>
            </a:r>
            <a:r>
              <a:rPr lang="fr-FR" sz="1400" dirty="0"/>
              <a:t>plan rapproché : personnages vus de près ; coupés à la ceinture ; il met l’accent sur l'expression psychologique. </a:t>
            </a:r>
            <a:endParaRPr lang="fr-FR" sz="1400" dirty="0" smtClean="0"/>
          </a:p>
          <a:p>
            <a:pPr algn="just">
              <a:buFontTx/>
              <a:buChar char="-"/>
            </a:pPr>
            <a:r>
              <a:rPr lang="fr-FR" sz="1400" dirty="0" smtClean="0"/>
              <a:t>Le </a:t>
            </a:r>
            <a:r>
              <a:rPr lang="fr-FR" sz="1400" dirty="0"/>
              <a:t>gros plan : le décor disparaît ; il cadre en général le visage et fait ressortir les jeux de physionomie. </a:t>
            </a:r>
            <a:endParaRPr lang="fr-FR" sz="1400" dirty="0" smtClean="0"/>
          </a:p>
          <a:p>
            <a:pPr algn="just">
              <a:buFontTx/>
              <a:buChar char="-"/>
            </a:pPr>
            <a:r>
              <a:rPr lang="fr-FR" sz="1400" dirty="0" smtClean="0"/>
              <a:t> </a:t>
            </a:r>
            <a:r>
              <a:rPr lang="fr-FR" sz="1400" dirty="0"/>
              <a:t>Le très gros plan: il coupe parfois une partie du visage ou de l’objet cadré et grossissent l’expression en attirant l’attention sur un détail. </a:t>
            </a:r>
          </a:p>
        </p:txBody>
      </p:sp>
      <p:cxnSp>
        <p:nvCxnSpPr>
          <p:cNvPr id="5" name="Connecteur droit 4"/>
          <p:cNvCxnSpPr/>
          <p:nvPr/>
        </p:nvCxnSpPr>
        <p:spPr>
          <a:xfrm>
            <a:off x="0" y="980728"/>
            <a:ext cx="914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874" y="2469750"/>
            <a:ext cx="5048126" cy="3053858"/>
          </a:xfrm>
          <a:prstGeom prst="rect">
            <a:avLst/>
          </a:prstGeom>
          <a:ln>
            <a:solidFill>
              <a:srgbClr val="92D050"/>
            </a:solidFill>
          </a:ln>
        </p:spPr>
      </p:pic>
    </p:spTree>
    <p:extLst>
      <p:ext uri="{BB962C8B-B14F-4D97-AF65-F5344CB8AC3E}">
        <p14:creationId xmlns:p14="http://schemas.microsoft.com/office/powerpoint/2010/main" val="1591858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2741" y="0"/>
            <a:ext cx="8229600" cy="980728"/>
          </a:xfrm>
        </p:spPr>
        <p:txBody>
          <a:bodyPr>
            <a:normAutofit/>
          </a:bodyPr>
          <a:lstStyle/>
          <a:p>
            <a:r>
              <a:rPr lang="fr-FR" sz="3200" dirty="0" smtClean="0"/>
              <a:t>Le crayonné</a:t>
            </a:r>
            <a:endParaRPr lang="fr-FR" sz="3200" dirty="0"/>
          </a:p>
        </p:txBody>
      </p:sp>
      <p:sp>
        <p:nvSpPr>
          <p:cNvPr id="6" name="Rectangle 5"/>
          <p:cNvSpPr/>
          <p:nvPr/>
        </p:nvSpPr>
        <p:spPr>
          <a:xfrm>
            <a:off x="3923928" y="1196752"/>
            <a:ext cx="50405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50" name="AutoShape 2"/>
          <p:cNvCxnSpPr>
            <a:cxnSpLocks noChangeShapeType="1"/>
          </p:cNvCxnSpPr>
          <p:nvPr/>
        </p:nvCxnSpPr>
        <p:spPr bwMode="auto">
          <a:xfrm>
            <a:off x="105287763" y="107161013"/>
            <a:ext cx="2838450" cy="0"/>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sz="2400" b="1" dirty="0" smtClean="0"/>
              <a:t>Le cadre et les </a:t>
            </a:r>
            <a:r>
              <a:rPr lang="fr-FR" sz="2400" b="1" dirty="0" smtClean="0"/>
              <a:t>angles de vue </a:t>
            </a:r>
            <a:r>
              <a:rPr lang="fr-FR" sz="2400" b="1" dirty="0" smtClean="0"/>
              <a:t>:</a:t>
            </a:r>
          </a:p>
          <a:p>
            <a:pPr>
              <a:buFontTx/>
              <a:buChar char="-"/>
            </a:pPr>
            <a:r>
              <a:rPr lang="fr-FR" sz="2400" dirty="0" smtClean="0"/>
              <a:t>L’angle de vue normal</a:t>
            </a:r>
          </a:p>
          <a:p>
            <a:pPr>
              <a:buFontTx/>
              <a:buChar char="-"/>
            </a:pPr>
            <a:r>
              <a:rPr lang="fr-FR" sz="2400" dirty="0" smtClean="0"/>
              <a:t>La plongée</a:t>
            </a:r>
          </a:p>
          <a:p>
            <a:pPr>
              <a:buFontTx/>
              <a:buChar char="-"/>
            </a:pPr>
            <a:r>
              <a:rPr lang="fr-FR" sz="2400" dirty="0" smtClean="0"/>
              <a:t>Le hors-champ</a:t>
            </a:r>
          </a:p>
          <a:p>
            <a:pPr>
              <a:buFontTx/>
              <a:buChar char="-"/>
            </a:pPr>
            <a:r>
              <a:rPr lang="fr-FR" sz="2400" dirty="0" smtClean="0"/>
              <a:t>La contre-plongée</a:t>
            </a:r>
          </a:p>
          <a:p>
            <a:pPr>
              <a:buFont typeface="Wingdings" panose="05000000000000000000" pitchFamily="2" charset="2"/>
              <a:buChar char="Ø"/>
            </a:pPr>
            <a:endParaRPr lang="fr-FR" sz="2400" dirty="0" smtClean="0"/>
          </a:p>
        </p:txBody>
      </p:sp>
      <p:cxnSp>
        <p:nvCxnSpPr>
          <p:cNvPr id="5" name="Connecteur droit 4"/>
          <p:cNvCxnSpPr/>
          <p:nvPr/>
        </p:nvCxnSpPr>
        <p:spPr>
          <a:xfrm>
            <a:off x="0" y="980728"/>
            <a:ext cx="914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376" y="4437112"/>
            <a:ext cx="2791258" cy="1718368"/>
          </a:xfrm>
          <a:prstGeom prst="rect">
            <a:avLst/>
          </a:prstGeom>
          <a:ln>
            <a:solidFill>
              <a:schemeClr val="tx2"/>
            </a:solidFill>
          </a:ln>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417" y="2348880"/>
            <a:ext cx="1868836" cy="1747039"/>
          </a:xfrm>
          <a:prstGeom prst="rect">
            <a:avLst/>
          </a:prstGeom>
          <a:ln>
            <a:solidFill>
              <a:schemeClr val="tx2"/>
            </a:solidFill>
          </a:ln>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1499681"/>
            <a:ext cx="2483768" cy="2483768"/>
          </a:xfrm>
          <a:prstGeom prst="rect">
            <a:avLst/>
          </a:prstGeom>
          <a:ln>
            <a:solidFill>
              <a:schemeClr val="tx2"/>
            </a:solidFill>
          </a:ln>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712" y="4763029"/>
            <a:ext cx="2088232" cy="1628821"/>
          </a:xfrm>
          <a:prstGeom prst="rect">
            <a:avLst/>
          </a:prstGeom>
          <a:ln>
            <a:solidFill>
              <a:schemeClr val="tx2"/>
            </a:solidFill>
          </a:ln>
        </p:spPr>
      </p:pic>
    </p:spTree>
    <p:extLst>
      <p:ext uri="{BB962C8B-B14F-4D97-AF65-F5344CB8AC3E}">
        <p14:creationId xmlns:p14="http://schemas.microsoft.com/office/powerpoint/2010/main" val="2262100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2741" y="0"/>
            <a:ext cx="8229600" cy="980728"/>
          </a:xfrm>
        </p:spPr>
        <p:txBody>
          <a:bodyPr>
            <a:normAutofit/>
          </a:bodyPr>
          <a:lstStyle/>
          <a:p>
            <a:r>
              <a:rPr lang="fr-FR" sz="3200" dirty="0" smtClean="0"/>
              <a:t>Le crayonné</a:t>
            </a:r>
            <a:endParaRPr lang="fr-FR" sz="3200" dirty="0"/>
          </a:p>
        </p:txBody>
      </p:sp>
      <p:sp>
        <p:nvSpPr>
          <p:cNvPr id="6" name="Rectangle 5"/>
          <p:cNvSpPr/>
          <p:nvPr/>
        </p:nvSpPr>
        <p:spPr>
          <a:xfrm>
            <a:off x="3923928" y="1196752"/>
            <a:ext cx="50405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50" name="AutoShape 2"/>
          <p:cNvCxnSpPr>
            <a:cxnSpLocks noChangeShapeType="1"/>
          </p:cNvCxnSpPr>
          <p:nvPr/>
        </p:nvCxnSpPr>
        <p:spPr bwMode="auto">
          <a:xfrm>
            <a:off x="105287763" y="107161013"/>
            <a:ext cx="2838450" cy="0"/>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Espace réservé du contenu 2"/>
          <p:cNvSpPr>
            <a:spLocks noGrp="1"/>
          </p:cNvSpPr>
          <p:nvPr>
            <p:ph idx="1"/>
          </p:nvPr>
        </p:nvSpPr>
        <p:spPr>
          <a:xfrm>
            <a:off x="107504" y="980728"/>
            <a:ext cx="9036496" cy="3744416"/>
          </a:xfrm>
        </p:spPr>
        <p:txBody>
          <a:bodyPr>
            <a:normAutofit/>
          </a:bodyPr>
          <a:lstStyle/>
          <a:p>
            <a:pPr>
              <a:buFont typeface="Wingdings" panose="05000000000000000000" pitchFamily="2" charset="2"/>
              <a:buChar char="Ø"/>
            </a:pPr>
            <a:r>
              <a:rPr lang="fr-FR" sz="2400" b="1" dirty="0" smtClean="0"/>
              <a:t>L’enchainement des vignettes</a:t>
            </a:r>
          </a:p>
          <a:p>
            <a:pPr>
              <a:buFontTx/>
              <a:buChar char="-"/>
            </a:pPr>
            <a:r>
              <a:rPr lang="fr-FR" sz="1600" dirty="0" smtClean="0"/>
              <a:t>La </a:t>
            </a:r>
            <a:r>
              <a:rPr lang="fr-FR" sz="1600" dirty="0"/>
              <a:t>scène : suite d’images se présentant dans le même décor</a:t>
            </a:r>
            <a:r>
              <a:rPr lang="fr-FR" sz="1600" dirty="0" smtClean="0"/>
              <a:t>.</a:t>
            </a:r>
          </a:p>
          <a:p>
            <a:pPr>
              <a:buFontTx/>
              <a:buChar char="-"/>
            </a:pPr>
            <a:r>
              <a:rPr lang="fr-FR" sz="1600" dirty="0" smtClean="0"/>
              <a:t>La </a:t>
            </a:r>
            <a:r>
              <a:rPr lang="fr-FR" sz="1600" dirty="0"/>
              <a:t>séquence : suite d'images ou de scènes formant un ensemble, même si elles ne se présentent pas dans le même décor. </a:t>
            </a:r>
            <a:r>
              <a:rPr lang="fr-FR" sz="1600" dirty="0" smtClean="0"/>
              <a:t> </a:t>
            </a:r>
          </a:p>
          <a:p>
            <a:pPr>
              <a:buFontTx/>
              <a:buChar char="-"/>
            </a:pPr>
            <a:r>
              <a:rPr lang="fr-FR" sz="1600" dirty="0" smtClean="0"/>
              <a:t>L’ellipse </a:t>
            </a:r>
            <a:r>
              <a:rPr lang="fr-FR" sz="1600" dirty="0"/>
              <a:t>: temps qui passe entre deux cases ou deux scènes. L'ellipse permet de sauter des événements sans importance afin de ne pas casser le rythme de l'action (ou au contraire de ne pas montrer un événement important pour accentuer un suspense, une sorte de frustration voulue</a:t>
            </a:r>
            <a:r>
              <a:rPr lang="fr-FR" sz="1600" dirty="0" smtClean="0"/>
              <a:t>).</a:t>
            </a:r>
          </a:p>
          <a:p>
            <a:pPr>
              <a:buFontTx/>
              <a:buChar char="-"/>
            </a:pPr>
            <a:r>
              <a:rPr lang="fr-FR" sz="1600" dirty="0" smtClean="0"/>
              <a:t>Le </a:t>
            </a:r>
            <a:r>
              <a:rPr lang="fr-FR" sz="1600" dirty="0"/>
              <a:t>flash-back : “retour en arrière”. On l'utilise en général pour figurer ou représenter le souvenir d'un personnage, ou pour raconter une action s'étant déroulée avant la scène que l’on est en train de lire</a:t>
            </a:r>
            <a:r>
              <a:rPr lang="fr-FR" sz="1600" dirty="0" smtClean="0"/>
              <a:t>.</a:t>
            </a:r>
          </a:p>
          <a:p>
            <a:pPr>
              <a:buFontTx/>
              <a:buChar char="-"/>
            </a:pPr>
            <a:r>
              <a:rPr lang="fr-FR" sz="1600" dirty="0" smtClean="0"/>
              <a:t>Le </a:t>
            </a:r>
            <a:r>
              <a:rPr lang="fr-FR" sz="1600" dirty="0"/>
              <a:t>"champ-contrechamp" : Le "champ-contrechamp" ne constitue pas un angle de vue à proprement parler, mais plutôt une façon d'associer deux angles de vue immédiatement l'un à la suite de l'autre. Le "champ" est tout simplement l'image d'un angle de vue et le "contrechamp" sera la vision opposée du champ. </a:t>
            </a:r>
          </a:p>
          <a:p>
            <a:pPr>
              <a:buFont typeface="Wingdings" panose="05000000000000000000" pitchFamily="2" charset="2"/>
              <a:buChar char="Ø"/>
            </a:pPr>
            <a:endParaRPr lang="fr-FR" dirty="0"/>
          </a:p>
        </p:txBody>
      </p:sp>
      <p:cxnSp>
        <p:nvCxnSpPr>
          <p:cNvPr id="5" name="Connecteur droit 4"/>
          <p:cNvCxnSpPr/>
          <p:nvPr/>
        </p:nvCxnSpPr>
        <p:spPr>
          <a:xfrm>
            <a:off x="0" y="980728"/>
            <a:ext cx="914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938" y="4498663"/>
            <a:ext cx="4174124" cy="2348880"/>
          </a:xfrm>
          <a:prstGeom prst="rect">
            <a:avLst/>
          </a:prstGeom>
        </p:spPr>
      </p:pic>
    </p:spTree>
    <p:extLst>
      <p:ext uri="{BB962C8B-B14F-4D97-AF65-F5344CB8AC3E}">
        <p14:creationId xmlns:p14="http://schemas.microsoft.com/office/powerpoint/2010/main" val="204862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normAutofit/>
          </a:bodyPr>
          <a:lstStyle/>
          <a:p>
            <a:r>
              <a:rPr lang="fr-FR" sz="3200" dirty="0" smtClean="0"/>
              <a:t>Le crayonné du cartouche</a:t>
            </a:r>
            <a:endParaRPr lang="fr-FR" sz="3200" dirty="0"/>
          </a:p>
        </p:txBody>
      </p:sp>
      <p:sp>
        <p:nvSpPr>
          <p:cNvPr id="6" name="Rectangle 5"/>
          <p:cNvSpPr/>
          <p:nvPr/>
        </p:nvSpPr>
        <p:spPr>
          <a:xfrm>
            <a:off x="3923928" y="1196752"/>
            <a:ext cx="50405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50" name="AutoShape 2"/>
          <p:cNvCxnSpPr>
            <a:cxnSpLocks noChangeShapeType="1"/>
          </p:cNvCxnSpPr>
          <p:nvPr/>
        </p:nvCxnSpPr>
        <p:spPr bwMode="auto">
          <a:xfrm>
            <a:off x="105287763" y="107161013"/>
            <a:ext cx="2838450" cy="0"/>
          </a:xfrm>
          <a:prstGeom prst="straightConnector1">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Espace réservé du contenu 2"/>
          <p:cNvSpPr>
            <a:spLocks noGrp="1"/>
          </p:cNvSpPr>
          <p:nvPr>
            <p:ph idx="1"/>
          </p:nvPr>
        </p:nvSpPr>
        <p:spPr>
          <a:xfrm>
            <a:off x="0" y="1484784"/>
            <a:ext cx="9144000" cy="4641379"/>
          </a:xfrm>
        </p:spPr>
        <p:txBody>
          <a:bodyPr>
            <a:normAutofit/>
          </a:bodyPr>
          <a:lstStyle/>
          <a:p>
            <a:pPr algn="just">
              <a:buFont typeface="Wingdings" panose="05000000000000000000" pitchFamily="2" charset="2"/>
              <a:buChar char="Ø"/>
            </a:pPr>
            <a:r>
              <a:rPr lang="fr-FR" sz="2400" dirty="0" smtClean="0"/>
              <a:t>Le récitatif : </a:t>
            </a:r>
            <a:r>
              <a:rPr lang="fr-FR" sz="1400" dirty="0"/>
              <a:t>il peut s'agir de textes courts comme « Pendant ce temps... » ou « Le lendemain matin... » mais il peut être beaucoup plus étoffé et expliquer ou détailler l'action. Il sert à rendre certaines actions pratiquement impossibles à restituer par l'image. </a:t>
            </a:r>
            <a:endParaRPr lang="fr-FR" sz="1400" dirty="0" smtClean="0"/>
          </a:p>
          <a:p>
            <a:pPr algn="just">
              <a:buFont typeface="Wingdings" panose="05000000000000000000" pitchFamily="2" charset="2"/>
              <a:buChar char="Ø"/>
            </a:pPr>
            <a:endParaRPr lang="fr-FR" sz="1400" dirty="0" smtClean="0"/>
          </a:p>
          <a:p>
            <a:pPr>
              <a:buFont typeface="Wingdings" panose="05000000000000000000" pitchFamily="2" charset="2"/>
              <a:buChar char="Ø"/>
            </a:pPr>
            <a:r>
              <a:rPr lang="fr-FR" sz="2400" dirty="0" smtClean="0"/>
              <a:t>L’expression des sentiments</a:t>
            </a:r>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smtClean="0"/>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smtClean="0"/>
          </a:p>
          <a:p>
            <a:pPr>
              <a:buFont typeface="Wingdings" panose="05000000000000000000" pitchFamily="2" charset="2"/>
              <a:buChar char="Ø"/>
            </a:pPr>
            <a:endParaRPr lang="fr-FR" sz="2400" dirty="0" smtClean="0"/>
          </a:p>
          <a:p>
            <a:pPr>
              <a:buFont typeface="Wingdings" panose="05000000000000000000" pitchFamily="2" charset="2"/>
              <a:buChar char="Ø"/>
            </a:pPr>
            <a:r>
              <a:rPr lang="fr-FR" sz="2400" dirty="0" smtClean="0"/>
              <a:t>L’analyse </a:t>
            </a:r>
            <a:r>
              <a:rPr lang="fr-FR" sz="2400" dirty="0" smtClean="0"/>
              <a:t>du cartouche </a:t>
            </a:r>
          </a:p>
          <a:p>
            <a:pPr>
              <a:buFont typeface="Wingdings" panose="05000000000000000000" pitchFamily="2" charset="2"/>
              <a:buChar char="Ø"/>
            </a:pPr>
            <a:endParaRPr lang="fr-FR" sz="2400" dirty="0"/>
          </a:p>
          <a:p>
            <a:pPr>
              <a:buFont typeface="Wingdings" panose="05000000000000000000" pitchFamily="2" charset="2"/>
              <a:buChar char="Ø"/>
            </a:pPr>
            <a:endParaRPr lang="fr-FR" sz="2400" dirty="0"/>
          </a:p>
          <a:p>
            <a:endParaRPr lang="fr-FR" dirty="0"/>
          </a:p>
        </p:txBody>
      </p:sp>
      <p:cxnSp>
        <p:nvCxnSpPr>
          <p:cNvPr id="5" name="Connecteur droit 4"/>
          <p:cNvCxnSpPr/>
          <p:nvPr/>
        </p:nvCxnSpPr>
        <p:spPr>
          <a:xfrm>
            <a:off x="0" y="1340768"/>
            <a:ext cx="914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025" y="3423132"/>
            <a:ext cx="4752975" cy="3419475"/>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78" y="3140968"/>
            <a:ext cx="2952750" cy="1552575"/>
          </a:xfrm>
          <a:prstGeom prst="rect">
            <a:avLst/>
          </a:prstGeom>
        </p:spPr>
      </p:pic>
      <p:cxnSp>
        <p:nvCxnSpPr>
          <p:cNvPr id="7" name="Connecteur droit avec flèche 6"/>
          <p:cNvCxnSpPr/>
          <p:nvPr/>
        </p:nvCxnSpPr>
        <p:spPr>
          <a:xfrm>
            <a:off x="2447553" y="6021288"/>
            <a:ext cx="1836415"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964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555</Words>
  <Application>Microsoft Office PowerPoint</Application>
  <PresentationFormat>Affichage à l'écran (4:3)</PresentationFormat>
  <Paragraphs>80</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Les étapes de création d’une BD</vt:lpstr>
      <vt:lpstr>Le sujet de la BD</vt:lpstr>
      <vt:lpstr>Le synopsis</vt:lpstr>
      <vt:lpstr>Le scénario</vt:lpstr>
      <vt:lpstr>Le story-board</vt:lpstr>
      <vt:lpstr>Le crayonné</vt:lpstr>
      <vt:lpstr>Le crayonné</vt:lpstr>
      <vt:lpstr>Le crayonné</vt:lpstr>
      <vt:lpstr>Le crayonné du cartouche</vt:lpstr>
      <vt:lpstr>Le crayonné et les bulles</vt:lpstr>
      <vt:lpstr>Le crayonné et les bulles</vt:lpstr>
      <vt:lpstr>Les finitions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Philémon, le naufragé du « A »</dc:title>
  <dc:creator>enseignant</dc:creator>
  <cp:lastModifiedBy>enseignant</cp:lastModifiedBy>
  <cp:revision>34</cp:revision>
  <dcterms:created xsi:type="dcterms:W3CDTF">2016-02-24T16:10:53Z</dcterms:created>
  <dcterms:modified xsi:type="dcterms:W3CDTF">2016-05-22T17:18:27Z</dcterms:modified>
</cp:coreProperties>
</file>